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5143500" cx="9144000"/>
  <p:notesSz cx="6858000" cy="9144000"/>
  <p:embeddedFontLst>
    <p:embeddedFont>
      <p:font typeface="Roboto"/>
      <p:regular r:id="rId23"/>
      <p:bold r:id="rId24"/>
      <p:italic r:id="rId25"/>
      <p:boldItalic r:id="rId26"/>
    </p:embeddedFont>
    <p:embeddedFont>
      <p:font typeface="Merriweather"/>
      <p:regular r:id="rId27"/>
      <p:bold r:id="rId28"/>
      <p:italic r:id="rId29"/>
      <p:boldItalic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Roboto-bold.fntdata"/><Relationship Id="rId23" Type="http://schemas.openxmlformats.org/officeDocument/2006/relationships/font" Target="fonts/Roboto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-boldItalic.fntdata"/><Relationship Id="rId25" Type="http://schemas.openxmlformats.org/officeDocument/2006/relationships/font" Target="fonts/Roboto-italic.fntdata"/><Relationship Id="rId28" Type="http://schemas.openxmlformats.org/officeDocument/2006/relationships/font" Target="fonts/Merriweather-bold.fntdata"/><Relationship Id="rId27" Type="http://schemas.openxmlformats.org/officeDocument/2006/relationships/font" Target="fonts/Merriweather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erriweather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0" Type="http://schemas.openxmlformats.org/officeDocument/2006/relationships/font" Target="fonts/Merriweather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4940aa17e6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34940aa17e6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4c1ef0427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34c1ef0427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3436156692b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3436156692b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one problem here was handling the substitutions: just swapping players in the average position calculation doesn’t make sense, because of the different roles, for example the substitution Openda - Mangala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4780f50f5d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34780f50f5d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To identify when Belgium lost the ball: shift the possession team by one, find rows where there is a change in possession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4940aa17e6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4940aa17e6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34780f50f5d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34780f50f5d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one problem here was handling the substitutions: just swapping players in the average position calculation doesn’t make sense, because of the different roles, for example the substitution Openda - Mangala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4940aa17e6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34940aa17e6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distance considers both x and y, so also the angle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3439db719a5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3439db719a5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43175252f8_0_1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43175252f8_0_1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The goal of analysis is not to provide a direct answer, but to guide the decision making 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343175252f8_0_7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343175252f8_0_7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343175252f8_0_1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343175252f8_0_1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43175252f8_0_1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343175252f8_0_1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focus on 3 crucial aspects of a match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4780f50f5d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34780f50f5d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43175252f8_0_1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343175252f8_0_1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4780f50f5d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34780f50f5d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4780f50f5d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34780f50f5d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25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hasCustomPrompt="1" type="title"/>
          </p:nvPr>
        </p:nvSpPr>
        <p:spPr>
          <a:xfrm>
            <a:off x="311750" y="831175"/>
            <a:ext cx="5334900" cy="12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11"/>
          <p:cNvSpPr txBox="1"/>
          <p:nvPr>
            <p:ph idx="1" type="body"/>
          </p:nvPr>
        </p:nvSpPr>
        <p:spPr>
          <a:xfrm>
            <a:off x="311700" y="2121425"/>
            <a:ext cx="5334900" cy="9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57" name="Google Shape;5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48099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6" name="Google Shape;16;p3"/>
          <p:cNvSpPr/>
          <p:nvPr/>
        </p:nvSpPr>
        <p:spPr>
          <a:xfrm>
            <a:off x="0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0"/>
            <a:ext cx="431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/>
          <p:nvPr/>
        </p:nvSpPr>
        <p:spPr>
          <a:xfrm>
            <a:off x="0" y="44125"/>
            <a:ext cx="4313625" cy="4399375"/>
          </a:xfrm>
          <a:custGeom>
            <a:rect b="b" l="l" r="r" t="t"/>
            <a:pathLst>
              <a:path extrusionOk="0" h="175975" w="172545">
                <a:moveTo>
                  <a:pt x="0" y="157"/>
                </a:moveTo>
                <a:lnTo>
                  <a:pt x="172419" y="0"/>
                </a:lnTo>
                <a:lnTo>
                  <a:pt x="172545" y="126541"/>
                </a:lnTo>
                <a:lnTo>
                  <a:pt x="0" y="175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22" name="Google Shape;22;p4"/>
          <p:cNvSpPr/>
          <p:nvPr/>
        </p:nvSpPr>
        <p:spPr>
          <a:xfrm>
            <a:off x="-125" y="0"/>
            <a:ext cx="4316900" cy="4395600"/>
          </a:xfrm>
          <a:custGeom>
            <a:rect b="b" l="l" r="r" t="t"/>
            <a:pathLst>
              <a:path extrusionOk="0" h="175824" w="172676">
                <a:moveTo>
                  <a:pt x="0" y="6"/>
                </a:moveTo>
                <a:lnTo>
                  <a:pt x="172676" y="0"/>
                </a:lnTo>
                <a:lnTo>
                  <a:pt x="172562" y="126442"/>
                </a:lnTo>
                <a:lnTo>
                  <a:pt x="0" y="17582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23" name="Google Shape;23;p4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/>
          <p:nvPr/>
        </p:nvSpPr>
        <p:spPr>
          <a:xfrm>
            <a:off x="0" y="0"/>
            <a:ext cx="3764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 txBox="1"/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7"/>
          <p:cNvSpPr txBox="1"/>
          <p:nvPr>
            <p:ph idx="1" type="body"/>
          </p:nvPr>
        </p:nvSpPr>
        <p:spPr>
          <a:xfrm>
            <a:off x="311700" y="2390650"/>
            <a:ext cx="3127500" cy="229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0" name="Google Shape;4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/>
          <p:nvPr>
            <p:ph type="title"/>
          </p:nvPr>
        </p:nvSpPr>
        <p:spPr>
          <a:xfrm>
            <a:off x="311675" y="798600"/>
            <a:ext cx="6247800" cy="35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3" name="Google Shape;4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9"/>
          <p:cNvSpPr txBox="1"/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" type="subTitle"/>
          </p:nvPr>
        </p:nvSpPr>
        <p:spPr>
          <a:xfrm>
            <a:off x="304800" y="2626725"/>
            <a:ext cx="3704400" cy="9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8" name="Google Shape;48;p9"/>
          <p:cNvSpPr txBox="1"/>
          <p:nvPr>
            <p:ph idx="2" type="body"/>
          </p:nvPr>
        </p:nvSpPr>
        <p:spPr>
          <a:xfrm>
            <a:off x="4879025" y="500925"/>
            <a:ext cx="3954000" cy="41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9" name="Google Shape;49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/>
          <p:nvPr/>
        </p:nvSpPr>
        <p:spPr>
          <a:xfrm>
            <a:off x="0" y="4369000"/>
            <a:ext cx="9144000" cy="77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10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erriweather"/>
              <a:buNone/>
              <a:defRPr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/>
        </p:txBody>
      </p:sp>
      <p:sp>
        <p:nvSpPr>
          <p:cNvPr id="53" name="Google Shape;5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aradig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Relationship Id="rId4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Relationship Id="rId4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bengriffis.com/" TargetMode="External"/><Relationship Id="rId4" Type="http://schemas.openxmlformats.org/officeDocument/2006/relationships/hyperlink" Target="https://www.youtube.com/live/fYqEnoOV9Po" TargetMode="External"/><Relationship Id="rId5" Type="http://schemas.openxmlformats.org/officeDocument/2006/relationships/hyperlink" Target="https://youtu.be/v3uI44ZA_WU?si=iRu0-hqPyFPfl8Sw" TargetMode="External"/><Relationship Id="rId6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Relationship Id="rId4" Type="http://schemas.openxmlformats.org/officeDocument/2006/relationships/image" Target="../media/image14.png"/><Relationship Id="rId5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3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FRA 1-0 BEL Post-Match Report Presentation</a:t>
            </a:r>
            <a:endParaRPr/>
          </a:p>
        </p:txBody>
      </p:sp>
      <p:sp>
        <p:nvSpPr>
          <p:cNvPr id="65" name="Google Shape;65;p13"/>
          <p:cNvSpPr txBox="1"/>
          <p:nvPr>
            <p:ph idx="1" type="subTitle"/>
          </p:nvPr>
        </p:nvSpPr>
        <p:spPr>
          <a:xfrm>
            <a:off x="311700" y="2115210"/>
            <a:ext cx="42426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RBFA Technical Interview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Filippo Molino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pic>
        <p:nvPicPr>
          <p:cNvPr id="66" name="Google Shape;66;p13" title="Belgian_National_Football_Team_logo_PNG_(13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79275" y="2571750"/>
            <a:ext cx="1153026" cy="2240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2"/>
          <p:cNvSpPr txBox="1"/>
          <p:nvPr/>
        </p:nvSpPr>
        <p:spPr>
          <a:xfrm>
            <a:off x="311725" y="1371475"/>
            <a:ext cx="3675000" cy="25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it"/>
              <a:t>Algorithm:</a:t>
            </a:r>
            <a:r>
              <a:rPr lang="it"/>
              <a:t> Computes the Voronoi diagram every 10 timestamps (0.4 seconds) and tracks the percentage of field controlled by each team.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it"/>
              <a:t>Implementation</a:t>
            </a:r>
            <a:r>
              <a:rPr lang="it"/>
              <a:t>: Vonoroi package in Python was not considering pitch edges, I needed to adapt the function to the football field</a:t>
            </a:r>
            <a:br>
              <a:rPr lang="it"/>
            </a:b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it"/>
              <a:t>Post-Processing:</a:t>
            </a:r>
            <a:r>
              <a:rPr lang="it"/>
              <a:t>  moving average to smooth the percentage values over time.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5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135" name="Google Shape;135;p22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Pitch Control Index - Algorithm</a:t>
            </a:r>
            <a:endParaRPr/>
          </a:p>
        </p:txBody>
      </p:sp>
      <p:pic>
        <p:nvPicPr>
          <p:cNvPr id="136" name="Google Shape;136;p22" title="Belgian_National_Football_Team_logo_PNG_(13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10550" y="162200"/>
            <a:ext cx="495301" cy="9624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2" title="output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8512" y="1896003"/>
            <a:ext cx="3951299" cy="23537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3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DEFENSIVE BEHAVIOR SECTION</a:t>
            </a:r>
            <a:endParaRPr/>
          </a:p>
        </p:txBody>
      </p:sp>
      <p:pic>
        <p:nvPicPr>
          <p:cNvPr id="143" name="Google Shape;143;p23" title="Belgian_National_Football_Team_logo_PNG_(13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10550" y="162200"/>
            <a:ext cx="495301" cy="962427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3"/>
          <p:cNvSpPr txBox="1"/>
          <p:nvPr>
            <p:ph idx="4294967295" type="body"/>
          </p:nvPr>
        </p:nvSpPr>
        <p:spPr>
          <a:xfrm>
            <a:off x="311725" y="1546200"/>
            <a:ext cx="8499300" cy="305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23"/>
          <p:cNvSpPr txBox="1"/>
          <p:nvPr/>
        </p:nvSpPr>
        <p:spPr>
          <a:xfrm>
            <a:off x="311725" y="1498875"/>
            <a:ext cx="8141100" cy="31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pic>
        <p:nvPicPr>
          <p:cNvPr id="146" name="Google Shape;146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8538" y="1498875"/>
            <a:ext cx="7386975" cy="331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4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Defensive Behavior - Defensive Shape</a:t>
            </a:r>
            <a:endParaRPr/>
          </a:p>
        </p:txBody>
      </p:sp>
      <p:pic>
        <p:nvPicPr>
          <p:cNvPr id="152" name="Google Shape;152;p24" title="Belgian_National_Football_Team_logo_PNG_(13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10550" y="162200"/>
            <a:ext cx="495301" cy="962427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4"/>
          <p:cNvSpPr txBox="1"/>
          <p:nvPr>
            <p:ph idx="4294967295" type="body"/>
          </p:nvPr>
        </p:nvSpPr>
        <p:spPr>
          <a:xfrm>
            <a:off x="169725" y="1932325"/>
            <a:ext cx="4958100" cy="305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Defensive Shape</a:t>
            </a:r>
            <a:r>
              <a:rPr lang="it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average position when opponent has the ball in Belgium defensive third </a:t>
            </a:r>
            <a:endParaRPr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Also shows latitudinal and longitudinal </a:t>
            </a:r>
            <a:r>
              <a:rPr b="1" lang="it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standard deviations</a:t>
            </a:r>
            <a:endParaRPr b="1"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it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Potential issue</a:t>
            </a:r>
            <a:r>
              <a:rPr lang="it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substitutions</a:t>
            </a:r>
            <a:endParaRPr b="1" sz="2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4" name="Google Shape;154;p24" title="defensive_shape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17050" y="1605550"/>
            <a:ext cx="3515274" cy="31908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Defensive Behavior - Counterpress</a:t>
            </a:r>
            <a:endParaRPr/>
          </a:p>
        </p:txBody>
      </p:sp>
      <p:pic>
        <p:nvPicPr>
          <p:cNvPr id="160" name="Google Shape;160;p25" title="Belgian_National_Football_Team_logo_PNG_(13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10550" y="162200"/>
            <a:ext cx="495301" cy="962427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5"/>
          <p:cNvSpPr txBox="1"/>
          <p:nvPr>
            <p:ph idx="4294967295" type="body"/>
          </p:nvPr>
        </p:nvSpPr>
        <p:spPr>
          <a:xfrm>
            <a:off x="106625" y="1644600"/>
            <a:ext cx="4314600" cy="305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it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Counterpress:</a:t>
            </a:r>
            <a:r>
              <a:rPr lang="it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analyzes what happens immediately after losing the ball in the opponent's half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it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Pseudocode</a:t>
            </a:r>
            <a:r>
              <a:rPr lang="it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AutoNum type="arabicPeriod"/>
            </a:pPr>
            <a:r>
              <a:rPr lang="it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Filter data for Belgium's possession in France's half</a:t>
            </a:r>
            <a:br>
              <a:rPr lang="it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AutoNum type="arabicPeriod"/>
            </a:pPr>
            <a:r>
              <a:rPr lang="it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Identify when France gains possession (after Belgium loses the ball)</a:t>
            </a:r>
            <a:br>
              <a:rPr lang="it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AutoNum type="arabicPeriod"/>
            </a:pPr>
            <a:r>
              <a:rPr lang="it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For each Belgium player, calculate average positions at possession change and after 2 seconds</a:t>
            </a:r>
            <a:br>
              <a:rPr lang="it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AutoNum type="arabicPeriod"/>
            </a:pPr>
            <a:r>
              <a:rPr lang="it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Return the average positions for each player before and after losing the ball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714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" name="Google Shape;162;p25" title="transitions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91228" y="1719750"/>
            <a:ext cx="4314619" cy="29031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OFFENSIVE BEHAVIOR SECTION</a:t>
            </a:r>
            <a:endParaRPr/>
          </a:p>
        </p:txBody>
      </p:sp>
      <p:pic>
        <p:nvPicPr>
          <p:cNvPr id="168" name="Google Shape;168;p26" title="Belgian_National_Football_Team_logo_PNG_(13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10550" y="162200"/>
            <a:ext cx="495301" cy="962427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6"/>
          <p:cNvSpPr txBox="1"/>
          <p:nvPr>
            <p:ph idx="4294967295" type="body"/>
          </p:nvPr>
        </p:nvSpPr>
        <p:spPr>
          <a:xfrm>
            <a:off x="311725" y="1546200"/>
            <a:ext cx="8499300" cy="305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26"/>
          <p:cNvSpPr txBox="1"/>
          <p:nvPr/>
        </p:nvSpPr>
        <p:spPr>
          <a:xfrm>
            <a:off x="311725" y="1498875"/>
            <a:ext cx="8141100" cy="31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pic>
        <p:nvPicPr>
          <p:cNvPr id="171" name="Google Shape;171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6150" y="1546200"/>
            <a:ext cx="7550449" cy="3240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7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Offensive Behavior - Pass Flows</a:t>
            </a:r>
            <a:endParaRPr/>
          </a:p>
        </p:txBody>
      </p:sp>
      <p:pic>
        <p:nvPicPr>
          <p:cNvPr id="177" name="Google Shape;177;p27" title="Belgian_National_Football_Team_logo_PNG_(13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10550" y="162200"/>
            <a:ext cx="495301" cy="9624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7" title="pass_flows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07600" y="1519075"/>
            <a:ext cx="2410655" cy="3345802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7"/>
          <p:cNvSpPr txBox="1"/>
          <p:nvPr>
            <p:ph idx="4294967295" type="body"/>
          </p:nvPr>
        </p:nvSpPr>
        <p:spPr>
          <a:xfrm>
            <a:off x="311725" y="1811475"/>
            <a:ext cx="5573400" cy="305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Idea</a:t>
            </a:r>
            <a:r>
              <a:rPr lang="it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identify the most common passing patterns  across pitch regions</a:t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Method</a:t>
            </a:r>
            <a:r>
              <a:rPr lang="it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split the field in 6x5 blocks, count successful passes between different blocks</a:t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Visualization:</a:t>
            </a:r>
            <a:r>
              <a:rPr lang="it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display only passing patterns with a minimum of 3 passes, </a:t>
            </a:r>
            <a:r>
              <a:rPr lang="it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color intensity and arrow size to represent the frequency of passes between regions</a:t>
            </a:r>
            <a:endParaRPr b="1" sz="2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8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Offensive Behavior - </a:t>
            </a:r>
            <a:r>
              <a:rPr lang="it"/>
              <a:t>Passes to the Box &amp; </a:t>
            </a:r>
            <a:r>
              <a:rPr lang="it"/>
              <a:t>Shot Map</a:t>
            </a:r>
            <a:endParaRPr/>
          </a:p>
        </p:txBody>
      </p:sp>
      <p:pic>
        <p:nvPicPr>
          <p:cNvPr id="185" name="Google Shape;185;p28" title="Belgian_National_Football_Team_logo_PNG_(13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10550" y="162200"/>
            <a:ext cx="495301" cy="9624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8" title="passes_to_box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3700" y="1782875"/>
            <a:ext cx="3661051" cy="271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8" title="belgium_shots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85826" y="1782875"/>
            <a:ext cx="4583347" cy="2719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9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Conclusions</a:t>
            </a:r>
            <a:endParaRPr/>
          </a:p>
        </p:txBody>
      </p:sp>
      <p:pic>
        <p:nvPicPr>
          <p:cNvPr id="193" name="Google Shape;193;p29" title="Belgian_National_Football_Team_logo_PNG_(13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10550" y="162200"/>
            <a:ext cx="495301" cy="962427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9"/>
          <p:cNvSpPr txBox="1"/>
          <p:nvPr>
            <p:ph idx="4294967295" type="body"/>
          </p:nvPr>
        </p:nvSpPr>
        <p:spPr>
          <a:xfrm>
            <a:off x="322375" y="1293775"/>
            <a:ext cx="8499300" cy="35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500">
                <a:solidFill>
                  <a:srgbClr val="980000"/>
                </a:solidFill>
                <a:latin typeface="Arial"/>
                <a:ea typeface="Arial"/>
                <a:cs typeface="Arial"/>
                <a:sym typeface="Arial"/>
              </a:rPr>
              <a:t>Possible Improvements</a:t>
            </a:r>
            <a:r>
              <a:rPr lang="it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it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dashboard can be </a:t>
            </a:r>
            <a:r>
              <a:rPr b="1" lang="it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automated </a:t>
            </a:r>
            <a:r>
              <a:rPr lang="it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 generate reports automatically using for example Streamlit, enhancing the ease of data analysis and reporting.</a:t>
            </a:r>
            <a:br>
              <a:rPr lang="it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it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Pitch Control Index </a:t>
            </a:r>
            <a:r>
              <a:rPr lang="it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can be </a:t>
            </a:r>
            <a:r>
              <a:rPr lang="it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enhanced</a:t>
            </a:r>
            <a:r>
              <a:rPr lang="it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by incorporating player pace and direction holds great potential. This can also be further developed by adding additional features to create a more comprehensive model.</a:t>
            </a:r>
            <a:br>
              <a:rPr lang="it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it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</a:t>
            </a:r>
            <a:r>
              <a:rPr b="1" lang="it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dynamic counterpress </a:t>
            </a:r>
            <a:r>
              <a:rPr lang="it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visualization, especially when considering different time windows, can be even more effective to understand behavior in a crucial moment as dispossession </a:t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it" sz="1500">
                <a:solidFill>
                  <a:srgbClr val="980000"/>
                </a:solidFill>
                <a:latin typeface="Arial"/>
                <a:ea typeface="Arial"/>
                <a:cs typeface="Arial"/>
                <a:sym typeface="Arial"/>
              </a:rPr>
              <a:t>Final remark</a:t>
            </a:r>
            <a:r>
              <a:rPr lang="it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thank you for the opportunity, it was super inspiring and rewarding to work on this assignment!</a:t>
            </a:r>
            <a:endParaRPr sz="1400"/>
          </a:p>
        </p:txBody>
      </p:sp>
      <p:sp>
        <p:nvSpPr>
          <p:cNvPr id="195" name="Google Shape;195;p29"/>
          <p:cNvSpPr txBox="1"/>
          <p:nvPr/>
        </p:nvSpPr>
        <p:spPr>
          <a:xfrm>
            <a:off x="-836225" y="2366650"/>
            <a:ext cx="9087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4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Design Stage</a:t>
            </a:r>
            <a:endParaRPr/>
          </a:p>
        </p:txBody>
      </p:sp>
      <p:pic>
        <p:nvPicPr>
          <p:cNvPr id="72" name="Google Shape;72;p14" title="Belgian_National_Football_Team_logo_PNG_(13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10550" y="162200"/>
            <a:ext cx="495301" cy="962427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4"/>
          <p:cNvSpPr txBox="1"/>
          <p:nvPr/>
        </p:nvSpPr>
        <p:spPr>
          <a:xfrm>
            <a:off x="311725" y="1498875"/>
            <a:ext cx="8520600" cy="34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/>
              <a:t>What data do I have?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The focus is on </a:t>
            </a:r>
            <a:r>
              <a:rPr i="1" lang="it"/>
              <a:t>tracking data</a:t>
            </a:r>
            <a:r>
              <a:rPr lang="it"/>
              <a:t>, but I also have access to </a:t>
            </a:r>
            <a:r>
              <a:rPr i="1" lang="it"/>
              <a:t>event data </a:t>
            </a:r>
            <a:r>
              <a:rPr lang="it"/>
              <a:t>from the match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/>
              <a:t>Who is the target?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Members of the national team staff, so football experts with some knowledge about related data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/>
              <a:t>What is the intended result?</a:t>
            </a:r>
            <a:endParaRPr b="1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it"/>
              <a:t>An impactful, visualization-focused report that contains information about specific aspects of the game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it"/>
              <a:t>Sections have to be well organized and easy to read and interpret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it"/>
              <a:t>Not closed answers, but tool to help decision making and interpretation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Some References</a:t>
            </a:r>
            <a:endParaRPr/>
          </a:p>
        </p:txBody>
      </p:sp>
      <p:sp>
        <p:nvSpPr>
          <p:cNvPr id="79" name="Google Shape;79;p15"/>
          <p:cNvSpPr txBox="1"/>
          <p:nvPr>
            <p:ph idx="1" type="body"/>
          </p:nvPr>
        </p:nvSpPr>
        <p:spPr>
          <a:xfrm>
            <a:off x="4323075" y="1102950"/>
            <a:ext cx="4746900" cy="293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it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Ben Griffis post-match dashboard: </a:t>
            </a:r>
            <a:r>
              <a:rPr lang="it" sz="14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https://bengriffis.com/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it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David Sumpter, “</a:t>
            </a:r>
            <a:r>
              <a:rPr lang="it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Introduction to Tracking Data”: </a:t>
            </a:r>
            <a:r>
              <a:rPr lang="it" sz="14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https://www.youtube.com/live/fYqEnoOV9Po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it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John McKay, “How to Make Graphs Like The Athletic in Python”: </a:t>
            </a:r>
            <a:r>
              <a:rPr lang="it" sz="14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https://youtu.be/v3uI44ZA_WU?si=iRu0-hqPyFPfl8Sw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0" name="Google Shape;80;p15" title="Belgian_National_Football_Team_logo_PNG_(13)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49950" y="3763775"/>
            <a:ext cx="596401" cy="1158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Data Pre-Processing</a:t>
            </a:r>
            <a:endParaRPr/>
          </a:p>
        </p:txBody>
      </p:sp>
      <p:pic>
        <p:nvPicPr>
          <p:cNvPr id="86" name="Google Shape;86;p16" title="Belgian_National_Football_Team_logo_PNG_(13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10550" y="162200"/>
            <a:ext cx="495301" cy="962427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6"/>
          <p:cNvSpPr txBox="1"/>
          <p:nvPr/>
        </p:nvSpPr>
        <p:spPr>
          <a:xfrm>
            <a:off x="311725" y="1782875"/>
            <a:ext cx="8141100" cy="31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Char char="●"/>
            </a:pPr>
            <a:r>
              <a:rPr lang="it"/>
              <a:t>Checked for </a:t>
            </a:r>
            <a:r>
              <a:rPr b="1" lang="it"/>
              <a:t>missing values </a:t>
            </a:r>
            <a:br>
              <a:rPr lang="it"/>
            </a:b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it"/>
              <a:t>Centered </a:t>
            </a:r>
            <a:r>
              <a:rPr lang="it"/>
              <a:t>x,y coordinates to match the UEFA standard (105x68m), with the bottom-left corner at (0,0)</a:t>
            </a:r>
            <a:br>
              <a:rPr lang="it"/>
            </a:b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it"/>
              <a:t>Adjusted tracking data by </a:t>
            </a:r>
            <a:r>
              <a:rPr b="1" lang="it"/>
              <a:t>inverting the direction </a:t>
            </a:r>
            <a:r>
              <a:rPr lang="it"/>
              <a:t>of attack to align with event data</a:t>
            </a:r>
            <a:br>
              <a:rPr lang="it"/>
            </a:b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it"/>
              <a:t>Added a </a:t>
            </a:r>
            <a:r>
              <a:rPr b="1" lang="it"/>
              <a:t>player number </a:t>
            </a:r>
            <a:r>
              <a:rPr lang="it"/>
              <a:t>feature to enhance visualization clarity</a:t>
            </a:r>
            <a:br>
              <a:rPr lang="it"/>
            </a:b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it"/>
              <a:t>Split </a:t>
            </a:r>
            <a:r>
              <a:rPr lang="it"/>
              <a:t>the </a:t>
            </a:r>
            <a:r>
              <a:rPr b="1" lang="it"/>
              <a:t>location </a:t>
            </a:r>
            <a:r>
              <a:rPr lang="it"/>
              <a:t>column into separate latitude and longitude columns for event data</a:t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/>
          <p:nvPr>
            <p:ph type="title"/>
          </p:nvPr>
        </p:nvSpPr>
        <p:spPr>
          <a:xfrm>
            <a:off x="655250" y="178900"/>
            <a:ext cx="2894700" cy="83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Report Sections</a:t>
            </a:r>
            <a:endParaRPr/>
          </a:p>
        </p:txBody>
      </p:sp>
      <p:sp>
        <p:nvSpPr>
          <p:cNvPr id="93" name="Google Shape;93;p17"/>
          <p:cNvSpPr txBox="1"/>
          <p:nvPr>
            <p:ph idx="1" type="body"/>
          </p:nvPr>
        </p:nvSpPr>
        <p:spPr>
          <a:xfrm>
            <a:off x="4669375" y="741550"/>
            <a:ext cx="4166400" cy="375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AutoNum type="arabicParenR"/>
            </a:pPr>
            <a:r>
              <a:rPr b="1" lang="it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FIELD CONTROL</a:t>
            </a:r>
            <a:r>
              <a:rPr lang="it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which team had the control of the field and when?</a:t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AutoNum type="arabicParenR"/>
            </a:pPr>
            <a:r>
              <a:rPr b="1" lang="it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DEFENSIVE BEHAVIOR</a:t>
            </a:r>
            <a:r>
              <a:rPr lang="it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it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how</a:t>
            </a:r>
            <a:r>
              <a:rPr lang="it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did Belgium behave without possession of the ball?</a:t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AutoNum type="arabicParenR"/>
            </a:pPr>
            <a:r>
              <a:rPr b="1" lang="it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OFFENSIVE BEHAVIOR</a:t>
            </a:r>
            <a:r>
              <a:rPr lang="it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what did Belgium’s goal-scoring opportunities look like?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4" name="Google Shape;94;p17" title="Belgian_National_Football_Team_logo_PNG_(13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26675" y="3912850"/>
            <a:ext cx="519675" cy="1009777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8150" y="915225"/>
            <a:ext cx="2748882" cy="382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8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FIELD CONTROL SECTION</a:t>
            </a:r>
            <a:endParaRPr/>
          </a:p>
        </p:txBody>
      </p:sp>
      <p:pic>
        <p:nvPicPr>
          <p:cNvPr id="101" name="Google Shape;101;p18" title="Belgian_National_Football_Team_logo_PNG_(13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10550" y="162200"/>
            <a:ext cx="495301" cy="962427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8"/>
          <p:cNvSpPr txBox="1"/>
          <p:nvPr>
            <p:ph idx="4294967295" type="body"/>
          </p:nvPr>
        </p:nvSpPr>
        <p:spPr>
          <a:xfrm>
            <a:off x="311725" y="1546200"/>
            <a:ext cx="8499300" cy="305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18"/>
          <p:cNvSpPr txBox="1"/>
          <p:nvPr/>
        </p:nvSpPr>
        <p:spPr>
          <a:xfrm>
            <a:off x="311725" y="1498875"/>
            <a:ext cx="8141100" cy="31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pic>
        <p:nvPicPr>
          <p:cNvPr id="104" name="Google Shape;10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4938" y="1546200"/>
            <a:ext cx="7114173" cy="305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Field Control - Heatmap</a:t>
            </a:r>
            <a:endParaRPr/>
          </a:p>
        </p:txBody>
      </p:sp>
      <p:pic>
        <p:nvPicPr>
          <p:cNvPr id="110" name="Google Shape;110;p19" title="Belgian_National_Football_Team_logo_PNG_(13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10550" y="162200"/>
            <a:ext cx="495301" cy="962427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9"/>
          <p:cNvSpPr txBox="1"/>
          <p:nvPr>
            <p:ph idx="4294967295" type="body"/>
          </p:nvPr>
        </p:nvSpPr>
        <p:spPr>
          <a:xfrm>
            <a:off x="311725" y="1546200"/>
            <a:ext cx="8499300" cy="305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19"/>
          <p:cNvSpPr txBox="1"/>
          <p:nvPr/>
        </p:nvSpPr>
        <p:spPr>
          <a:xfrm>
            <a:off x="122400" y="1869600"/>
            <a:ext cx="6535800" cy="24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500"/>
              <a:buChar char="●"/>
            </a:pPr>
            <a:r>
              <a:rPr b="1" lang="it" sz="1500"/>
              <a:t>Heatmap:</a:t>
            </a:r>
            <a:r>
              <a:rPr lang="it" sz="1500"/>
              <a:t> represents the Belgium players’ ball receipts throughout the match</a:t>
            </a:r>
            <a:br>
              <a:rPr lang="it" sz="1500"/>
            </a:br>
            <a:endParaRPr sz="15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/>
              <a:t>Based on </a:t>
            </a:r>
            <a:r>
              <a:rPr b="1" lang="it" sz="1500"/>
              <a:t>event data</a:t>
            </a:r>
            <a:br>
              <a:rPr b="1" lang="it" sz="1500"/>
            </a:br>
            <a:endParaRPr b="1" sz="15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/>
              <a:t>Easy to interpret</a:t>
            </a:r>
            <a:endParaRPr sz="1500"/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  <p:pic>
        <p:nvPicPr>
          <p:cNvPr id="113" name="Google Shape;113;p19" title="belgium_heatmap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49700" y="1420000"/>
            <a:ext cx="2319276" cy="35184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0"/>
          <p:cNvSpPr txBox="1"/>
          <p:nvPr/>
        </p:nvSpPr>
        <p:spPr>
          <a:xfrm>
            <a:off x="121225" y="2081450"/>
            <a:ext cx="3675000" cy="25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it"/>
              <a:t>Based on tracking data:</a:t>
            </a:r>
            <a:r>
              <a:rPr lang="it"/>
              <a:t> utilizes real-time positional data</a:t>
            </a:r>
            <a:br>
              <a:rPr lang="it"/>
            </a:b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it"/>
              <a:t>Nearest-Neighbor approach with Voronoi diagrams:</a:t>
            </a:r>
            <a:r>
              <a:rPr lang="it"/>
              <a:t> tracks match momentum by analyzing space control over time.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br>
              <a:rPr lang="it" sz="1700"/>
            </a:br>
            <a:br>
              <a:rPr lang="it" sz="1700"/>
            </a:br>
            <a:endParaRPr sz="17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19" name="Google Shape;119;p20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Field Control - Pitch Control Index</a:t>
            </a:r>
            <a:endParaRPr/>
          </a:p>
        </p:txBody>
      </p:sp>
      <p:pic>
        <p:nvPicPr>
          <p:cNvPr id="120" name="Google Shape;120;p20" title="Belgian_National_Football_Team_logo_PNG_(13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10550" y="162200"/>
            <a:ext cx="495301" cy="9624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85525" y="1762650"/>
            <a:ext cx="5027201" cy="26204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21" title="Belgian_National_Football_Team_logo_PNG_(13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10550" y="162200"/>
            <a:ext cx="495301" cy="962427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1"/>
          <p:cNvSpPr txBox="1"/>
          <p:nvPr/>
        </p:nvSpPr>
        <p:spPr>
          <a:xfrm>
            <a:off x="4149500" y="1439475"/>
            <a:ext cx="4698600" cy="384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b="1" lang="it"/>
              <a:t>Pitch Control ≠ Possession:</a:t>
            </a:r>
            <a:r>
              <a:rPr lang="it"/>
              <a:t> PCI measures the probability of a team being the first to reach the ball in a given area, focusing on zone control rather than ball control.</a:t>
            </a:r>
            <a:br>
              <a:rPr lang="it"/>
            </a:b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it"/>
              <a:t>Control Without Possession:</a:t>
            </a:r>
            <a:r>
              <a:rPr lang="it"/>
              <a:t> a team can dominate the pitch even without the ball, e.g., by pressing high and closing spaces, which still offers an advantage.</a:t>
            </a:r>
            <a:br>
              <a:rPr lang="it"/>
            </a:b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t"/>
              <a:t>Current implementation only considers players' </a:t>
            </a:r>
            <a:r>
              <a:rPr b="1" lang="it"/>
              <a:t>instantaneous positions</a:t>
            </a:r>
            <a:r>
              <a:rPr lang="it"/>
              <a:t>, excluding direction and speed.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128" name="Google Shape;128;p21" title="vonoroi_example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4250" y="250375"/>
            <a:ext cx="3757725" cy="24603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1" title="Screenshot 2025-04-05 173246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4238" y="2840275"/>
            <a:ext cx="3757747" cy="2023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aradigm">
  <a:themeElements>
    <a:clrScheme name="Paradigm">
      <a:dk1>
        <a:srgbClr val="31394D"/>
      </a:dk1>
      <a:lt1>
        <a:srgbClr val="FFFFFF"/>
      </a:lt1>
      <a:dk2>
        <a:srgbClr val="666666"/>
      </a:dk2>
      <a:lt2>
        <a:srgbClr val="626B73"/>
      </a:lt2>
      <a:accent1>
        <a:srgbClr val="002F4A"/>
      </a:accent1>
      <a:accent2>
        <a:srgbClr val="D9C4B1"/>
      </a:accent2>
      <a:accent3>
        <a:srgbClr val="EDE3DA"/>
      </a:accent3>
      <a:accent4>
        <a:srgbClr val="B85741"/>
      </a:accent4>
      <a:accent5>
        <a:srgbClr val="009384"/>
      </a:accent5>
      <a:accent6>
        <a:srgbClr val="D0F6FF"/>
      </a:accent6>
      <a:hlink>
        <a:srgbClr val="009384"/>
      </a:hlink>
      <a:folHlink>
        <a:srgbClr val="0093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